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57" r:id="rId7"/>
    <p:sldId id="267" r:id="rId8"/>
    <p:sldId id="261" r:id="rId9"/>
    <p:sldId id="262" r:id="rId10"/>
    <p:sldId id="266" r:id="rId11"/>
    <p:sldId id="268" r:id="rId12"/>
    <p:sldId id="270" r:id="rId13"/>
    <p:sldId id="271" r:id="rId14"/>
    <p:sldId id="269" r:id="rId15"/>
    <p:sldId id="264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4/24/2020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houstonisd.org/HealthAlert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ustonisd.org/Prek" TargetMode="External"/><Relationship Id="rId2" Type="http://schemas.openxmlformats.org/officeDocument/2006/relationships/hyperlink" Target="http://choosehisd.com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g"/><Relationship Id="rId4" Type="http://schemas.openxmlformats.org/officeDocument/2006/relationships/hyperlink" Target="https://bit.ly/2RrxyZz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April 24, 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62718" y="2708447"/>
            <a:ext cx="5308890" cy="1827069"/>
          </a:xfrm>
        </p:spPr>
        <p:txBody>
          <a:bodyPr>
            <a:normAutofit/>
          </a:bodyPr>
          <a:lstStyle/>
          <a:p>
            <a:r>
              <a:rPr lang="en-US"/>
              <a:t>Annual Title 1 </a:t>
            </a:r>
            <a:r>
              <a:rPr lang="en-US" dirty="0"/>
              <a:t>Spring Meeting 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Mr. Olaizola</a:t>
            </a:r>
            <a:endParaRPr lang="ru-RU" dirty="0"/>
          </a:p>
        </p:txBody>
      </p:sp>
      <p:pic>
        <p:nvPicPr>
          <p:cNvPr id="8" name="Picture Placeholder 7" descr="A picture containing indoor, table, child, small&#10;&#10;Description automatically generated">
            <a:extLst>
              <a:ext uri="{FF2B5EF4-FFF2-40B4-BE49-F238E27FC236}">
                <a16:creationId xmlns:a16="http://schemas.microsoft.com/office/drawing/2014/main" id="{6BA777A5-848E-49ED-A467-D853A4A8FC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6037" r="6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21569" y="964901"/>
            <a:ext cx="3974319" cy="870963"/>
          </a:xfrm>
        </p:spPr>
        <p:txBody>
          <a:bodyPr anchor="ctr">
            <a:normAutofit/>
          </a:bodyPr>
          <a:lstStyle/>
          <a:p>
            <a:r>
              <a:rPr lang="en-US" dirty="0"/>
              <a:t>SFSP</a:t>
            </a: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EEAD538A-D344-4D16-8337-98B6F0B2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985" y="341790"/>
            <a:ext cx="4281758" cy="6306660"/>
          </a:xfrm>
          <a:prstGeom prst="rect">
            <a:avLst/>
          </a:prstGeom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D1BE727B-B45B-4D8F-BF7A-F0281490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70" y="341790"/>
            <a:ext cx="4281758" cy="64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112" y="2253347"/>
            <a:ext cx="4826413" cy="4057602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“Volunteers do not necessarily have the time; they just have the heart”</a:t>
            </a:r>
          </a:p>
          <a:p>
            <a:br>
              <a:rPr lang="es-ES" sz="2400" b="1" dirty="0"/>
            </a:br>
            <a:r>
              <a:rPr lang="es-ES" sz="2400" b="1" dirty="0"/>
              <a:t>“Los voluntarios no necesariamente tienen el tiempo; simplemente tienen el corazón"</a:t>
            </a:r>
            <a:endParaRPr lang="en-US" sz="24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253422" y="757775"/>
            <a:ext cx="443927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/>
              <a:t>Thank You </a:t>
            </a:r>
            <a:br>
              <a:rPr lang="en-US"/>
            </a:br>
            <a:r>
              <a:rPr lang="en-US"/>
              <a:t>Tijerina Volunteers</a:t>
            </a:r>
            <a:endParaRPr lang="en-US" dirty="0"/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EC49DCE-F8F8-4379-8C86-9D955FAC8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43" y="1263432"/>
            <a:ext cx="7096125" cy="40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20577">
            <a:off x="630442" y="2818995"/>
            <a:ext cx="4851352" cy="182706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Questions? Comments? </a:t>
            </a:r>
            <a:br>
              <a:rPr lang="en-US" dirty="0"/>
            </a:br>
            <a:r>
              <a:rPr lang="en-US" dirty="0"/>
              <a:t>Concerns? 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Preguntas</a:t>
            </a:r>
            <a:r>
              <a:rPr lang="en-US" b="1" dirty="0"/>
              <a:t>? </a:t>
            </a:r>
          </a:p>
          <a:p>
            <a:r>
              <a:rPr lang="en-US" b="1" dirty="0" err="1"/>
              <a:t>Comentarios</a:t>
            </a:r>
            <a:r>
              <a:rPr lang="en-US" b="1" dirty="0"/>
              <a:t>? </a:t>
            </a:r>
            <a:r>
              <a:rPr lang="en-US" b="1" dirty="0" err="1"/>
              <a:t>Preocupaciones</a:t>
            </a:r>
            <a:r>
              <a:rPr lang="en-US" b="1" dirty="0"/>
              <a:t>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755EEBBF-E293-453F-8E90-1F414A02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803491" y="1001491"/>
            <a:ext cx="4065084" cy="700842"/>
          </a:xfrm>
        </p:spPr>
        <p:txBody>
          <a:bodyPr anchor="ctr">
            <a:noAutofit/>
          </a:bodyPr>
          <a:lstStyle/>
          <a:p>
            <a:r>
              <a:rPr lang="en-US" sz="3600" dirty="0"/>
              <a:t>Thank you! </a:t>
            </a:r>
            <a:br>
              <a:rPr lang="en-US" sz="3600" dirty="0"/>
            </a:br>
            <a:r>
              <a:rPr lang="en-US" sz="3600" dirty="0"/>
              <a:t>Gracias! </a:t>
            </a:r>
            <a:endParaRPr lang="ru-RU" sz="3600" dirty="0"/>
          </a:p>
        </p:txBody>
      </p:sp>
      <p:pic>
        <p:nvPicPr>
          <p:cNvPr id="22" name="Picture Placeholder 21" descr="A group of people standing in front of a bus&#10;&#10;Description automatically generated">
            <a:extLst>
              <a:ext uri="{FF2B5EF4-FFF2-40B4-BE49-F238E27FC236}">
                <a16:creationId xmlns:a16="http://schemas.microsoft.com/office/drawing/2014/main" id="{4D1DC17E-3228-44C7-B508-55BBA5B4EB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459" b="4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741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2" name="Picture Placeholder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F66BD13-590A-4DE1-985F-14C9347E76D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3224" b="3224"/>
          <a:stretch/>
        </p:blipFill>
        <p:spPr>
          <a:xfrm>
            <a:off x="5905768" y="1263730"/>
            <a:ext cx="6168934" cy="4330539"/>
          </a:xfr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710" y="2253347"/>
            <a:ext cx="5271911" cy="4057602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HISD Updates due to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Assessments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Virtual Learning -Class Dojo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Academic Expectations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 Student Registration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Wraparound Updates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Questions &amp; Comments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C8A1CBC-E588-4480-B2BD-DC6A752EC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555" y="2253346"/>
            <a:ext cx="8613423" cy="4474832"/>
          </a:xfrm>
        </p:spPr>
        <p:txBody>
          <a:bodyPr>
            <a:normAutofit/>
          </a:bodyPr>
          <a:lstStyle/>
          <a:p>
            <a:r>
              <a:rPr lang="en-US" sz="2000" dirty="0"/>
              <a:t>The building is close for the remainder of the 2019-2020 school year. </a:t>
            </a:r>
          </a:p>
          <a:p>
            <a:endParaRPr lang="en-US" sz="2000" dirty="0"/>
          </a:p>
          <a:p>
            <a:r>
              <a:rPr lang="en-US" sz="2000" dirty="0"/>
              <a:t>HISD will continue to mail out paper-based assignments. </a:t>
            </a:r>
          </a:p>
          <a:p>
            <a:endParaRPr lang="en-US" sz="2000" dirty="0"/>
          </a:p>
          <a:p>
            <a:r>
              <a:rPr lang="en-US" sz="2000" dirty="0"/>
              <a:t>Continue Practicing Social Distancing – </a:t>
            </a:r>
            <a:r>
              <a:rPr lang="en-US" sz="2000" b="1" dirty="0"/>
              <a:t>Do not visit the Tijerina Playground </a:t>
            </a:r>
          </a:p>
          <a:p>
            <a:endParaRPr lang="en-US" sz="2000" dirty="0"/>
          </a:p>
          <a:p>
            <a:r>
              <a:rPr lang="en-US" sz="2000" b="1" dirty="0"/>
              <a:t>Summer School information has not been finalized.  </a:t>
            </a:r>
            <a:r>
              <a:rPr lang="en-US" sz="2000" dirty="0"/>
              <a:t>We will keep you posted </a:t>
            </a:r>
          </a:p>
          <a:p>
            <a:endParaRPr lang="en-US" sz="2000" dirty="0"/>
          </a:p>
          <a:p>
            <a:r>
              <a:rPr lang="en-US" sz="2000" dirty="0"/>
              <a:t>For the latest updates, please visit: </a:t>
            </a:r>
          </a:p>
          <a:p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https://www.houstonisd.org/HealthAlerts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HISD Updates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B97366-664F-4C41-BB5C-F211B9E6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866" y="112889"/>
            <a:ext cx="2562577" cy="5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710" y="2156178"/>
            <a:ext cx="10667033" cy="4179349"/>
          </a:xfrm>
        </p:spPr>
        <p:txBody>
          <a:bodyPr anchor="ctr">
            <a:normAutofit fontScale="70000" lnSpcReduction="20000"/>
          </a:bodyPr>
          <a:lstStyle/>
          <a:p>
            <a:endParaRPr lang="en-US" sz="2800" b="1" dirty="0"/>
          </a:p>
          <a:p>
            <a:r>
              <a:rPr lang="en-US" sz="2800" b="1" dirty="0"/>
              <a:t>Will HISD extend the Texas English Language Proficiency Assessment System (TELPAS) and TELPAS Alternate administration window this school year? (Updated as of 4/21/20)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 Governor Abbott’s April 17, 2020 order, school classrooms will remain closed for the remainder of the 2019-2020 school year therefore, HISD will not complete the 2020 TELPAS and TELPAS Alternate assessment.</a:t>
            </a:r>
          </a:p>
          <a:p>
            <a:endParaRPr lang="en-US" sz="2800" b="1" dirty="0"/>
          </a:p>
          <a:p>
            <a:r>
              <a:rPr lang="en-US" sz="2800" b="1" dirty="0"/>
              <a:t>What assessments have been cancelled for this school year? (Updated as of 04/21/2020)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Academic assessment requirements are suspended for the remainder of the 2019–2020 school year. This includes all STAAR assessments including tests for grades 3-8, End-of-Course (EOC) Assessments, and STAAR Alternate 2 tests.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 remaining spring district assessments have been canceled for the 2019-2020 school year.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State Assessments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0A25A26-D656-49F3-B725-185DC37D3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03" y="522472"/>
            <a:ext cx="3227564" cy="14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92659" y="842706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Learning  Class Dojo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2108311"/>
            <a:ext cx="8271793" cy="4450533"/>
          </a:xfrm>
        </p:spPr>
        <p:txBody>
          <a:bodyPr tIns="180000" bIns="108000">
            <a:normAutofit/>
          </a:bodyPr>
          <a:lstStyle/>
          <a:p>
            <a:r>
              <a:rPr lang="en-US" dirty="0"/>
              <a:t>Thank you to all parents who have created a Class Dojo account and have encouraged students to view lessons and submit assignments. </a:t>
            </a:r>
          </a:p>
          <a:p>
            <a:endParaRPr lang="en-US" dirty="0"/>
          </a:p>
          <a:p>
            <a:r>
              <a:rPr lang="en-US" dirty="0"/>
              <a:t>Class Dojo can be used on any device: cell phone, </a:t>
            </a:r>
            <a:r>
              <a:rPr lang="en-US" dirty="0" err="1"/>
              <a:t>Ipad</a:t>
            </a:r>
            <a:r>
              <a:rPr lang="en-US" dirty="0"/>
              <a:t>, and computer </a:t>
            </a:r>
          </a:p>
          <a:p>
            <a:endParaRPr lang="en-US" dirty="0"/>
          </a:p>
          <a:p>
            <a:r>
              <a:rPr lang="en-US" dirty="0"/>
              <a:t>Teachers will be posting videos, assign work, and conduct live lessons. </a:t>
            </a:r>
          </a:p>
          <a:p>
            <a:endParaRPr lang="en-US" dirty="0"/>
          </a:p>
          <a:p>
            <a:r>
              <a:rPr lang="en-US" dirty="0"/>
              <a:t>Zoom – A few teachers will conduct live lessons on zoom.  Your child will receive a link to join the lesson.  </a:t>
            </a:r>
          </a:p>
          <a:p>
            <a:endParaRPr lang="en-US" dirty="0"/>
          </a:p>
          <a:p>
            <a:r>
              <a:rPr lang="en-US" dirty="0"/>
              <a:t>Don’t forget to watch the Weekly Updates by Tijerina Admin on Class Dojo.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FAD996-7437-4ADB-A625-E76832C5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31" y="42333"/>
            <a:ext cx="2805935" cy="5621867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AA1892F-874E-4CB6-B0CD-29C7AEC72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66" y="516114"/>
            <a:ext cx="3352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" r="4416" b="-2"/>
          <a:stretch/>
        </p:blipFill>
        <p:spPr>
          <a:xfrm>
            <a:off x="7419977" y="365655"/>
            <a:ext cx="4467226" cy="4330539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254673"/>
            <a:ext cx="6592711" cy="4186887"/>
          </a:xfrm>
        </p:spPr>
        <p:txBody>
          <a:bodyPr anchor="ctr">
            <a:normAutofit/>
          </a:bodyPr>
          <a:lstStyle/>
          <a:p>
            <a:r>
              <a:rPr lang="en-US" dirty="0"/>
              <a:t>Virtual Learning (Online Learning) </a:t>
            </a:r>
          </a:p>
          <a:p>
            <a:pPr marL="342900" indent="-342900">
              <a:buAutoNum type="arabicParenR"/>
            </a:pPr>
            <a:r>
              <a:rPr lang="en-US" dirty="0"/>
              <a:t>Watch video uploaded videos and join live lessons. </a:t>
            </a:r>
          </a:p>
          <a:p>
            <a:pPr marL="342900" indent="-342900">
              <a:buAutoNum type="arabicParenR"/>
            </a:pPr>
            <a:r>
              <a:rPr lang="en-US" dirty="0"/>
              <a:t>Complete all work assigned by classroom teacher.</a:t>
            </a:r>
          </a:p>
          <a:p>
            <a:pPr marL="342900" indent="-342900">
              <a:buAutoNum type="arabicParenR"/>
            </a:pPr>
            <a:r>
              <a:rPr lang="en-US" dirty="0"/>
              <a:t>Log into Class Dojo multiple times a week.  </a:t>
            </a:r>
          </a:p>
          <a:p>
            <a:pPr marL="342900" indent="-342900">
              <a:buAutoNum type="arabicParenR"/>
            </a:pPr>
            <a:r>
              <a:rPr lang="en-US" dirty="0"/>
              <a:t>Reach out to your teacher for assistance.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Paper-bases Instruction </a:t>
            </a:r>
          </a:p>
          <a:p>
            <a:pPr marL="342900" indent="-342900">
              <a:buAutoNum type="arabicParenR"/>
            </a:pPr>
            <a:r>
              <a:rPr lang="en-US" dirty="0"/>
              <a:t>Complete the all the work mailed out by the teacher </a:t>
            </a:r>
          </a:p>
          <a:p>
            <a:pPr marL="342900" indent="-342900">
              <a:buAutoNum type="arabicParenR"/>
            </a:pPr>
            <a:r>
              <a:rPr lang="en-US" dirty="0"/>
              <a:t>Reach out to your child’s teacher for assistance.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Academic Expectations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288" y="2311049"/>
            <a:ext cx="7547178" cy="4057602"/>
          </a:xfrm>
        </p:spPr>
        <p:txBody>
          <a:bodyPr anchor="ctr">
            <a:noAutofit/>
          </a:bodyPr>
          <a:lstStyle/>
          <a:p>
            <a:r>
              <a:rPr lang="en-US" sz="2400" dirty="0"/>
              <a:t>Pre-K enrollment applications are now ONLINE only! Enroll 3 -and 4-year-olds now by visiting </a:t>
            </a:r>
            <a:r>
              <a:rPr lang="en-US" sz="2400" u="sng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http://ChooseHISD.com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u="sng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http://Houstonisd.org/Prek</a:t>
            </a:r>
            <a:r>
              <a:rPr lang="en-US" sz="2400" dirty="0"/>
              <a:t>! For more information, visit </a:t>
            </a:r>
            <a:r>
              <a:rPr lang="en-US" sz="2400" u="sng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https://bit.ly/2RrxyZz</a:t>
            </a:r>
            <a:endParaRPr lang="en-US" sz="2400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sz="2400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/>
              <a:t>If you have any questions, please contact any of the Tijerina administration team or inform your child teacher.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337683" y="736613"/>
            <a:ext cx="466128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PreK Registration 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E530D2-8295-4CEC-A13A-D55B21FE9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466" y="457200"/>
            <a:ext cx="3073490" cy="6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025" y="2253346"/>
            <a:ext cx="8751992" cy="4082181"/>
          </a:xfrm>
        </p:spPr>
        <p:txBody>
          <a:bodyPr anchor="ctr">
            <a:norm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Please follow Ms. Hernandez on Facebook: </a:t>
            </a:r>
            <a:r>
              <a:rPr lang="en-US" sz="2000" b="1" dirty="0" err="1"/>
              <a:t>Hernandez_WRS</a:t>
            </a:r>
            <a:endParaRPr lang="en-US" sz="2000" b="1" dirty="0"/>
          </a:p>
          <a:p>
            <a:pPr marL="342900" indent="-342900">
              <a:buAutoNum type="arabicParenR"/>
            </a:pPr>
            <a:r>
              <a:rPr lang="en-US" sz="2000" dirty="0"/>
              <a:t>Christian Community Services Adoption </a:t>
            </a:r>
          </a:p>
          <a:p>
            <a:pPr marL="342900" indent="-342900">
              <a:buAutoNum type="arabicParenR"/>
            </a:pPr>
            <a:r>
              <a:rPr lang="en-US" sz="2000" dirty="0"/>
              <a:t>Immaculate Conception Food Pantry Every Saturday from 8am – 10am</a:t>
            </a:r>
          </a:p>
          <a:p>
            <a:pPr marL="342900" indent="-342900">
              <a:buAutoNum type="arabicParenR"/>
            </a:pPr>
            <a:r>
              <a:rPr lang="en-US" sz="2000" dirty="0"/>
              <a:t>April Food Fairs: April 30</a:t>
            </a:r>
            <a:r>
              <a:rPr lang="en-US" sz="2000" baseline="30000" dirty="0"/>
              <a:t>th</a:t>
            </a:r>
            <a:r>
              <a:rPr lang="en-US" sz="2000" dirty="0"/>
              <a:t> RIPLEY HOUSE (4410 Navigation, Houston, TX, 77011)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2000" dirty="0"/>
              <a:t>Next FACE Parent Meeting with Mr. Meza will cover HISD@HOME </a:t>
            </a:r>
          </a:p>
          <a:p>
            <a:r>
              <a:rPr lang="en-US" sz="2000" b="1" dirty="0"/>
              <a:t>	Spanish Meeting – </a:t>
            </a:r>
            <a:r>
              <a:rPr lang="en-US" sz="2000" b="1" dirty="0" err="1"/>
              <a:t>miercoles</a:t>
            </a:r>
            <a:r>
              <a:rPr lang="en-US" sz="2000" b="1" dirty="0"/>
              <a:t>, 29 de </a:t>
            </a:r>
            <a:r>
              <a:rPr lang="en-US" sz="2000" b="1" dirty="0" err="1"/>
              <a:t>abril</a:t>
            </a:r>
            <a:r>
              <a:rPr lang="en-US" sz="2000" b="1" dirty="0"/>
              <a:t> @ 2pm </a:t>
            </a:r>
          </a:p>
          <a:p>
            <a:r>
              <a:rPr lang="en-US" sz="2000" b="1" dirty="0"/>
              <a:t>	English Meeting – Thursday, April 30</a:t>
            </a:r>
            <a:r>
              <a:rPr lang="en-US" sz="2000" b="1" baseline="30000" dirty="0"/>
              <a:t>th</a:t>
            </a:r>
            <a:r>
              <a:rPr lang="en-US" sz="2000" b="1" dirty="0"/>
              <a:t> @ 2pm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Wraparound Updates 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9C2DC1-2DA0-4F54-A326-07B2F4B2A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17" y="0"/>
            <a:ext cx="3239983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3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72059" y="887892"/>
            <a:ext cx="4727705" cy="870963"/>
          </a:xfrm>
        </p:spPr>
        <p:txBody>
          <a:bodyPr anchor="ctr">
            <a:normAutofit/>
          </a:bodyPr>
          <a:lstStyle/>
          <a:p>
            <a:r>
              <a:rPr lang="en-US" dirty="0"/>
              <a:t>Census 2020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35C52F4-5804-4F2D-B1F4-A6F2DB67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5" y="2572604"/>
            <a:ext cx="5627936" cy="3751577"/>
          </a:xfrm>
          <a:prstGeom prst="rect">
            <a:avLst/>
          </a:prstGeom>
        </p:spPr>
      </p:pic>
      <p:pic>
        <p:nvPicPr>
          <p:cNvPr id="8" name="Picture 7" descr="A screenshot of a newspaper&#10;&#10;Description automatically generated">
            <a:extLst>
              <a:ext uri="{FF2B5EF4-FFF2-40B4-BE49-F238E27FC236}">
                <a16:creationId xmlns:a16="http://schemas.microsoft.com/office/drawing/2014/main" id="{77E376AC-FA60-4A9F-A1FE-1CD59D8E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3879"/>
            <a:ext cx="5636341" cy="36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2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www.w3.org/XML/1998/namespace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Franklin Gothic Book</vt:lpstr>
      <vt:lpstr>Office Theme</vt:lpstr>
      <vt:lpstr>Annual Title 1 Spring Meeting </vt:lpstr>
      <vt:lpstr>Agenda </vt:lpstr>
      <vt:lpstr>HISD Updates</vt:lpstr>
      <vt:lpstr>State Assessments </vt:lpstr>
      <vt:lpstr>Virtual Learning  Class Dojo</vt:lpstr>
      <vt:lpstr>Academic Expectations</vt:lpstr>
      <vt:lpstr>PreK Registration </vt:lpstr>
      <vt:lpstr>Wraparound Updates  </vt:lpstr>
      <vt:lpstr>Census 2020</vt:lpstr>
      <vt:lpstr>SFSP</vt:lpstr>
      <vt:lpstr>Thank You  Tijerina Volunteers</vt:lpstr>
      <vt:lpstr>Questions? Comments?  Concerns? </vt:lpstr>
      <vt:lpstr>Thank you!  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2020-04-23T17:45:18Z</dcterms:created>
  <dcterms:modified xsi:type="dcterms:W3CDTF">2020-04-24T16:14:45Z</dcterms:modified>
</cp:coreProperties>
</file>